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9"/>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284" r:id="rId29"/>
    <p:sldId id="399" r:id="rId30"/>
    <p:sldId id="285" r:id="rId31"/>
    <p:sldId id="407" r:id="rId32"/>
    <p:sldId id="414" r:id="rId33"/>
    <p:sldId id="405" r:id="rId34"/>
    <p:sldId id="298" r:id="rId35"/>
    <p:sldId id="398" r:id="rId36"/>
    <p:sldId id="300" r:id="rId37"/>
    <p:sldId id="301" r:id="rId38"/>
    <p:sldId id="406" r:id="rId39"/>
    <p:sldId id="306" r:id="rId40"/>
    <p:sldId id="395" r:id="rId41"/>
    <p:sldId id="353" r:id="rId42"/>
    <p:sldId id="354" r:id="rId43"/>
    <p:sldId id="355" r:id="rId44"/>
    <p:sldId id="390" r:id="rId45"/>
    <p:sldId id="358" r:id="rId46"/>
    <p:sldId id="391" r:id="rId47"/>
    <p:sldId id="360" r:id="rId48"/>
    <p:sldId id="362" r:id="rId49"/>
    <p:sldId id="417" r:id="rId50"/>
    <p:sldId id="363" r:id="rId51"/>
    <p:sldId id="364" r:id="rId52"/>
    <p:sldId id="365" r:id="rId53"/>
    <p:sldId id="366" r:id="rId54"/>
    <p:sldId id="367" r:id="rId55"/>
    <p:sldId id="368" r:id="rId56"/>
    <p:sldId id="369" r:id="rId57"/>
    <p:sldId id="370" r:id="rId58"/>
    <p:sldId id="371" r:id="rId59"/>
    <p:sldId id="386" r:id="rId60"/>
    <p:sldId id="412" r:id="rId61"/>
    <p:sldId id="372" r:id="rId62"/>
    <p:sldId id="382" r:id="rId63"/>
    <p:sldId id="381" r:id="rId64"/>
    <p:sldId id="374" r:id="rId65"/>
    <p:sldId id="375" r:id="rId66"/>
    <p:sldId id="376" r:id="rId67"/>
    <p:sldId id="404" r:id="rId68"/>
    <p:sldId id="379" r:id="rId69"/>
    <p:sldId id="377" r:id="rId70"/>
    <p:sldId id="378" r:id="rId71"/>
    <p:sldId id="380" r:id="rId72"/>
    <p:sldId id="387" r:id="rId73"/>
    <p:sldId id="392" r:id="rId74"/>
    <p:sldId id="385" r:id="rId75"/>
    <p:sldId id="393" r:id="rId76"/>
    <p:sldId id="384" r:id="rId77"/>
    <p:sldId id="416"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57" d="100"/>
          <a:sy n="57" d="100"/>
        </p:scale>
        <p:origin x="144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5.xml.rels><?xml version="1.0" encoding="UTF-8" standalone="yes"?>
<Relationships xmlns="http://schemas.openxmlformats.org/package/2006/relationships"><Relationship Id="rId1" Type="http://schemas.openxmlformats.org/officeDocument/2006/relationships/image" Target="../media/image330.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9/13/2021</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9/13/2021</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9/13/2021</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en.wikipedia.org/wiki/File:Astar_progress_animation.gi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0.png"/><Relationship Id="rId4" Type="http://schemas.openxmlformats.org/officeDocument/2006/relationships/image" Target="../media/image52.gif"/><Relationship Id="rId9" Type="http://schemas.openxmlformats.org/officeDocument/2006/relationships/hyperlink" Target="http://en.wikipedia.org/wiki/File:Weighted_A_star_with_eps_5.gif"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Uninformed Search</a:t>
            </a:r>
          </a:p>
        </p:txBody>
      </p:sp>
      <p:sp>
        <p:nvSpPr>
          <p:cNvPr id="8" name="Text Placeholder 7">
            <a:extLst>
              <a:ext uri="{FF2B5EF4-FFF2-40B4-BE49-F238E27FC236}">
                <a16:creationId xmlns:a16="http://schemas.microsoft.com/office/drawing/2014/main" id="{6294A58D-C272-4B9A-AE09-CA5EAA3DDC3B}"/>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defTabSz="914400">
              <a:spcBef>
                <a:spcPts val="1000"/>
              </a:spcBef>
            </a:pPr>
            <a:endParaRPr lang="en-US" sz="2400">
              <a:solidFill>
                <a:srgbClr val="FFFFFF"/>
              </a:solidFill>
            </a:endParaRPr>
          </a:p>
        </p:txBody>
      </p:sp>
      <p:sp>
        <p:nvSpPr>
          <p:cNvPr id="6" name="Slide Number Placeholder 5">
            <a:extLst>
              <a:ext uri="{FF2B5EF4-FFF2-40B4-BE49-F238E27FC236}">
                <a16:creationId xmlns:a16="http://schemas.microsoft.com/office/drawing/2014/main" id="{97B9A39C-9B09-43C2-B87C-775D7F8AB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E97C47EE-1537-423B-A9B2-96D7BC867AC1}" type="slidenum">
              <a:rPr lang="en-US" sz="1000">
                <a:solidFill>
                  <a:srgbClr val="FFFFFF"/>
                </a:solidFill>
                <a:latin typeface="Calibri" panose="020F0502020204030204"/>
              </a:rPr>
              <a:pPr>
                <a:spcAft>
                  <a:spcPts val="600"/>
                </a:spcAft>
                <a:defRPr/>
              </a:pPr>
              <a:t>24</a:t>
            </a:fld>
            <a:endParaRPr lang="en-US" sz="1000">
              <a:solidFill>
                <a:srgbClr val="FFFFFF"/>
              </a:solidFill>
              <a:latin typeface="Calibri" panose="020F0502020204030204"/>
            </a:endParaRP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BFS</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37495" y="990600"/>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381091" y="2512043"/>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3"/>
          <a:stretch>
            <a:fillRect/>
          </a:stretch>
        </p:blipFill>
        <p:spPr>
          <a:xfrm>
            <a:off x="337495" y="459174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356930" y="4237730"/>
            <a:ext cx="2329870" cy="1401687"/>
          </a:xfrm>
          <a:prstGeom prst="wedgeRoundRectCallout">
            <a:avLst>
              <a:gd name="adj1" fmla="val -77230"/>
              <a:gd name="adj2" fmla="val 707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Yield can also be implemented by returning a list of Nodes.</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r>
                        <a:rPr lang="en-US" sz="2400" i="1" dirty="0">
                          <a:latin typeface="Cambria Math" panose="02040503050406030204" pitchFamily="18" charset="0"/>
                        </a:rPr>
                        <m:t>𝑏𝑑</m:t>
                      </m:r>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r>
                  <a:rPr lang="en-US" sz="2400" i="1" dirty="0"/>
                  <a:t>O</a:t>
                </a:r>
                <a:r>
                  <a:rPr lang="en-US" sz="2400" dirty="0"/>
                  <a:t>(</a:t>
                </a:r>
                <a:r>
                  <a:rPr lang="en-US" sz="2400" i="1" dirty="0"/>
                  <a:t>b</a:t>
                </a:r>
                <a:r>
                  <a:rPr lang="en-US" sz="2400" i="1" baseline="30000" dirty="0"/>
                  <a:t>d</a:t>
                </a:r>
                <a:r>
                  <a:rPr lang="en-US" sz="2400" dirty="0"/>
                  <a:t>)</a:t>
                </a:r>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state space is typically very large: </a:t>
                </a:r>
                <a:r>
                  <a:rPr lang="en-US" sz="2800" i="1" dirty="0"/>
                  <a:t>O(b</a:t>
                </a:r>
                <a:r>
                  <a:rPr lang="en-US" sz="2800" i="1" baseline="30000" dirty="0"/>
                  <a:t>d</a:t>
                </a:r>
                <a:r>
                  <a:rPr lang="en-US" sz="2800" i="1" dirty="0"/>
                  <a:t>) &lt;&lt; O(n)</a:t>
                </a:r>
                <a:endParaRPr lang="en-US" sz="2500" i="1" dirty="0"/>
              </a:p>
              <a:p>
                <a:pPr lvl="1"/>
                <a:r>
                  <a:rPr lang="en-US" sz="2500" dirty="0"/>
                  <a:t>Space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p:sp>
        <p:nvSpPr>
          <p:cNvPr id="31747" name="Rectangle 3"/>
          <p:cNvSpPr>
            <a:spLocks noGrp="1" noChangeArrowheads="1"/>
          </p:cNvSpPr>
          <p:nvPr>
            <p:ph idx="1"/>
          </p:nvPr>
        </p:nvSpPr>
        <p:spPr>
          <a:xfrm>
            <a:off x="628650" y="1600200"/>
            <a:ext cx="7886700" cy="4953000"/>
          </a:xfrm>
        </p:spPr>
        <p:txBody>
          <a:bodyPr>
            <a:normAutofit fontScale="70000" lnSpcReduction="20000"/>
          </a:bodyPr>
          <a:lstStyle/>
          <a:p>
            <a:pPr>
              <a:lnSpc>
                <a:spcPct val="90000"/>
              </a:lnSpc>
            </a:pPr>
            <a:r>
              <a:rPr lang="en-US" sz="2400" dirty="0"/>
              <a:t>A best-first search strategy: Expand least-cost unexpanded node</a:t>
            </a:r>
          </a:p>
          <a:p>
            <a:pPr>
              <a:lnSpc>
                <a:spcPct val="90000"/>
              </a:lnSpc>
            </a:pPr>
            <a:r>
              <a:rPr lang="en-US" sz="2400" dirty="0"/>
              <a:t>Implementation: </a:t>
            </a:r>
            <a:r>
              <a:rPr lang="en-US" sz="2400" i="1" dirty="0"/>
              <a:t>frontier</a:t>
            </a:r>
            <a:r>
              <a:rPr lang="en-US" sz="2400" dirty="0"/>
              <a:t> is a queue ordered by path cost (priority queue)</a:t>
            </a:r>
          </a:p>
          <a:p>
            <a:pPr>
              <a:lnSpc>
                <a:spcPct val="90000"/>
              </a:lnSpc>
            </a:pPr>
            <a:r>
              <a:rPr lang="en-US" sz="2400" dirty="0"/>
              <a:t>Breadth-first search is a special case when all step costs all equal.</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positive constant </a:t>
            </a:r>
            <a:r>
              <a:rPr lang="el-GR" sz="2000" i="1" dirty="0">
                <a:cs typeface="Arial" pitchFamily="34" charset="0"/>
              </a:rPr>
              <a:t>ε</a:t>
            </a:r>
            <a:r>
              <a:rPr lang="en-US" sz="2000" i="1" dirty="0">
                <a:cs typeface="Arial" pitchFamily="34" charset="0"/>
              </a:rPr>
              <a:t>&gt;0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p:sp>
        <p:nvSpPr>
          <p:cNvPr id="4" name="Rectangle 3">
            <a:extLst>
              <a:ext uri="{FF2B5EF4-FFF2-40B4-BE49-F238E27FC236}">
                <a16:creationId xmlns:a16="http://schemas.microsoft.com/office/drawing/2014/main" id="{DB2C96D9-6F99-4670-9C8D-1F23FF85BED6}"/>
              </a:ext>
            </a:extLst>
          </p:cNvPr>
          <p:cNvSpPr/>
          <p:nvPr/>
        </p:nvSpPr>
        <p:spPr>
          <a:xfrm>
            <a:off x="6010043" y="56388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Best-First-Search Strategy</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31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a:blip r:embed="rId2"/>
          <a:stretch>
            <a:fillRect/>
          </a:stretch>
        </p:blipFill>
        <p:spPr>
          <a:xfrm>
            <a:off x="800101" y="917454"/>
            <a:ext cx="6896100" cy="4731134"/>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099" y="5663456"/>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257800" y="3581400"/>
            <a:ext cx="3733800" cy="1447800"/>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(can be implemented as a priority queue) and 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1447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30480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9906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48148" y="5937250"/>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73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Reached</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441223"/>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6019800" y="5045074"/>
            <a:ext cx="2952749" cy="1447800"/>
          </a:xfrm>
          <a:prstGeom prst="wedgeRoundRectCallout">
            <a:avLst>
              <a:gd name="adj1" fmla="val -121896"/>
              <a:gd name="adj2" fmla="val -112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branch in memory, then we can only check against the path from the root to the current node to prevent cycles. </a:t>
            </a:r>
          </a:p>
        </p:txBody>
      </p:sp>
      <p:grpSp>
        <p:nvGrpSpPr>
          <p:cNvPr id="14" name="Group 13">
            <a:extLst>
              <a:ext uri="{FF2B5EF4-FFF2-40B4-BE49-F238E27FC236}">
                <a16:creationId xmlns:a16="http://schemas.microsoft.com/office/drawing/2014/main" id="{8478D136-ED8C-4E36-9DB4-8C067DE1B0E3}"/>
              </a:ext>
            </a:extLst>
          </p:cNvPr>
          <p:cNvGrpSpPr/>
          <p:nvPr/>
        </p:nvGrpSpPr>
        <p:grpSpPr>
          <a:xfrm>
            <a:off x="1219200" y="4978298"/>
            <a:ext cx="2289484" cy="431902"/>
            <a:chOff x="1219200" y="5045074"/>
            <a:chExt cx="2289484" cy="431902"/>
          </a:xfrm>
        </p:grpSpPr>
        <p:cxnSp>
          <p:nvCxnSpPr>
            <p:cNvPr id="6" name="Straight Connector 5">
              <a:extLst>
                <a:ext uri="{FF2B5EF4-FFF2-40B4-BE49-F238E27FC236}">
                  <a16:creationId xmlns:a16="http://schemas.microsoft.com/office/drawing/2014/main" id="{D3778DBE-5345-4BED-9B6B-1C8A05528F24}"/>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E2A20-FA7A-43AE-B260-543702EE4EF9}"/>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37BBD3B-751B-439A-A8AB-943C27B2BC4B}"/>
              </a:ext>
            </a:extLst>
          </p:cNvPr>
          <p:cNvGrpSpPr/>
          <p:nvPr/>
        </p:nvGrpSpPr>
        <p:grpSpPr>
          <a:xfrm>
            <a:off x="1672916" y="3581400"/>
            <a:ext cx="2289484" cy="203302"/>
            <a:chOff x="1219200" y="5045074"/>
            <a:chExt cx="2289484" cy="431902"/>
          </a:xfrm>
        </p:grpSpPr>
        <p:cxnSp>
          <p:nvCxnSpPr>
            <p:cNvPr id="16" name="Straight Connector 15">
              <a:extLst>
                <a:ext uri="{FF2B5EF4-FFF2-40B4-BE49-F238E27FC236}">
                  <a16:creationId xmlns:a16="http://schemas.microsoft.com/office/drawing/2014/main" id="{D6326975-5238-4688-AED2-524F4932B2B9}"/>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95ED68-C96F-42B2-AEF5-C2556E8DEF8C}"/>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9F8379C-B43D-4FEC-BD4F-6E10578AAB68}"/>
              </a:ext>
            </a:extLst>
          </p:cNvPr>
          <p:cNvSpPr txBox="1"/>
          <p:nvPr/>
        </p:nvSpPr>
        <p:spPr>
          <a:xfrm>
            <a:off x="2438400" y="3276600"/>
            <a:ext cx="1600200" cy="369332"/>
          </a:xfrm>
          <a:prstGeom prst="rect">
            <a:avLst/>
          </a:prstGeom>
          <a:noFill/>
        </p:spPr>
        <p:txBody>
          <a:bodyPr wrap="square" rtlCol="0">
            <a:spAutoFit/>
          </a:bodyPr>
          <a:lstStyle/>
          <a:p>
            <a:r>
              <a:rPr lang="en-US" b="1" dirty="0">
                <a:solidFill>
                  <a:srgbClr val="FF0000"/>
                </a:solidFill>
              </a:rPr>
              <a:t>DFS-SEARCH</a:t>
            </a:r>
          </a:p>
        </p:txBody>
      </p:sp>
    </p:spTree>
    <p:extLst>
      <p:ext uri="{BB962C8B-B14F-4D97-AF65-F5344CB8AC3E}">
        <p14:creationId xmlns:p14="http://schemas.microsoft.com/office/powerpoint/2010/main" val="1519402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2" name="Speech Bubble: Rectangle 1">
            <a:extLst>
              <a:ext uri="{FF2B5EF4-FFF2-40B4-BE49-F238E27FC236}">
                <a16:creationId xmlns:a16="http://schemas.microsoft.com/office/drawing/2014/main" id="{2D0CF4A7-F421-4436-9B05-762669806747}"/>
              </a:ext>
            </a:extLst>
          </p:cNvPr>
          <p:cNvSpPr/>
          <p:nvPr/>
        </p:nvSpPr>
        <p:spPr>
          <a:xfrm>
            <a:off x="1752600" y="6176963"/>
            <a:ext cx="2819400" cy="528637"/>
          </a:xfrm>
          <a:prstGeom prst="wedgeRectCallout">
            <a:avLst>
              <a:gd name="adj1" fmla="val -53150"/>
              <a:gd name="adj2" fmla="val -703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Tree>
    <p:extLst>
      <p:ext uri="{BB962C8B-B14F-4D97-AF65-F5344CB8AC3E}">
        <p14:creationId xmlns:p14="http://schemas.microsoft.com/office/powerpoint/2010/main" val="872728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lstStyle/>
          <a:p>
            <a:pPr marL="0" indent="0">
              <a:buNone/>
            </a:pPr>
            <a:r>
              <a:rPr lang="en-US" dirty="0"/>
              <a:t>Can we get</a:t>
            </a:r>
          </a:p>
          <a:p>
            <a:pPr marL="457200" indent="-457200">
              <a:buFont typeface="+mj-lt"/>
              <a:buAutoNum type="alphaLcParenR"/>
            </a:pPr>
            <a:r>
              <a:rPr lang="en-US" b="1" dirty="0"/>
              <a:t>DFS’s good memory footprint, and</a:t>
            </a:r>
          </a:p>
          <a:p>
            <a:pPr marL="457200" indent="-457200">
              <a:buFont typeface="+mj-lt"/>
              <a:buAutoNum type="alphaLcParenR"/>
            </a:pPr>
            <a:r>
              <a:rPr lang="en-US" b="1" dirty="0"/>
              <a:t>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1887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lvl="1">
                  <a:buNone/>
                </a:pPr>
                <a:endParaRPr lang="en-US" sz="2400" dirty="0">
                  <a:sym typeface="Wingdings" panose="05000000000000000000" pitchFamily="2" charset="2"/>
                </a:endParaRPr>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A close up of a map&#10;&#10;Description automatically generated">
            <a:extLst>
              <a:ext uri="{FF2B5EF4-FFF2-40B4-BE49-F238E27FC236}">
                <a16:creationId xmlns:a16="http://schemas.microsoft.com/office/drawing/2014/main" id="{DAC53276-4848-4006-9C46-ADD94360BF00}"/>
              </a:ext>
            </a:extLst>
          </p:cNvPr>
          <p:cNvPicPr>
            <a:picLocks noChangeAspect="1" noChangeArrowheads="1"/>
          </p:cNvPicPr>
          <p:nvPr/>
        </p:nvPicPr>
        <p:blipFill rotWithShape="1">
          <a:blip r:embed="rId2" cstate="print"/>
          <a:srcRect t="3287" b="1171"/>
          <a:stretch/>
        </p:blipFill>
        <p:spPr bwMode="auto">
          <a:xfrm>
            <a:off x="20" y="10"/>
            <a:ext cx="9143980" cy="6857990"/>
          </a:xfrm>
          <a:prstGeom prst="rect">
            <a:avLst/>
          </a:prstGeom>
          <a:noFill/>
        </p:spPr>
      </p:pic>
      <p:sp>
        <p:nvSpPr>
          <p:cNvPr id="25" name="Freeform: Shape 2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8262707"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 Placeholder 7">
            <a:extLst>
              <a:ext uri="{FF2B5EF4-FFF2-40B4-BE49-F238E27FC236}">
                <a16:creationId xmlns:a16="http://schemas.microsoft.com/office/drawing/2014/main" id="{6294A58D-C272-4B9A-AE09-CA5EAA3DDC3B}"/>
              </a:ext>
            </a:extLst>
          </p:cNvPr>
          <p:cNvSpPr>
            <a:spLocks noGrp="1"/>
          </p:cNvSpPr>
          <p:nvPr>
            <p:ph type="body" idx="1"/>
          </p:nvPr>
        </p:nvSpPr>
        <p:spPr>
          <a:xfrm>
            <a:off x="630936" y="5543643"/>
            <a:ext cx="6642044" cy="479701"/>
          </a:xfrm>
        </p:spPr>
        <p:txBody>
          <a:bodyPr vert="horz" lIns="91440" tIns="45720" rIns="91440" bIns="45720" rtlCol="0">
            <a:normAutofit/>
          </a:bodyPr>
          <a:lstStyle/>
          <a:p>
            <a:pPr defTabSz="914400">
              <a:spcBef>
                <a:spcPts val="1000"/>
              </a:spcBef>
            </a:pPr>
            <a:endParaRPr lang="en-US" sz="1700">
              <a:solidFill>
                <a:srgbClr val="FFFFFF"/>
              </a:solidFill>
            </a:endParaRPr>
          </a:p>
        </p:txBody>
      </p:sp>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630936" y="4199861"/>
            <a:ext cx="6642044" cy="1336826"/>
          </a:xfrm>
        </p:spPr>
        <p:txBody>
          <a:bodyPr vert="horz" lIns="91440" tIns="45720" rIns="91440" bIns="45720" rtlCol="0" anchor="b">
            <a:normAutofit/>
          </a:bodyPr>
          <a:lstStyle/>
          <a:p>
            <a:pPr defTabSz="914400"/>
            <a:r>
              <a:rPr lang="en-US" sz="4700">
                <a:solidFill>
                  <a:srgbClr val="FFFFFF"/>
                </a:solidFill>
              </a:rPr>
              <a:t>Informed Search</a:t>
            </a:r>
          </a:p>
        </p:txBody>
      </p:sp>
      <p:sp>
        <p:nvSpPr>
          <p:cNvPr id="6" name="Slide Number Placeholder 5">
            <a:extLst>
              <a:ext uri="{FF2B5EF4-FFF2-40B4-BE49-F238E27FC236}">
                <a16:creationId xmlns:a16="http://schemas.microsoft.com/office/drawing/2014/main" id="{97B9A39C-9B09-43C2-B87C-775D7F8AB895}"/>
              </a:ext>
            </a:extLst>
          </p:cNvPr>
          <p:cNvSpPr>
            <a:spLocks noGrp="1"/>
          </p:cNvSpPr>
          <p:nvPr>
            <p:ph type="sldNum" sz="quarter" idx="12"/>
          </p:nvPr>
        </p:nvSpPr>
        <p:spPr>
          <a:xfrm>
            <a:off x="6460236" y="6355080"/>
            <a:ext cx="2057400" cy="365125"/>
          </a:xfrm>
        </p:spPr>
        <p:txBody>
          <a:bodyPr vert="horz" lIns="91440" tIns="45720" rIns="91440" bIns="45720" rtlCol="0" anchor="ctr">
            <a:normAutofit/>
          </a:bodyPr>
          <a:lstStyle/>
          <a:p>
            <a:pPr>
              <a:spcAft>
                <a:spcPts val="600"/>
              </a:spcAft>
              <a:defRPr/>
            </a:pPr>
            <a:fld id="{E97C47EE-1537-423B-A9B2-96D7BC867AC1}" type="slidenum">
              <a:rPr lang="en-US" sz="1200">
                <a:solidFill>
                  <a:srgbClr val="FFFFFF"/>
                </a:solidFill>
                <a:latin typeface="Calibri" panose="020F0502020204030204"/>
              </a:rPr>
              <a:pPr>
                <a:spcAft>
                  <a:spcPts val="600"/>
                </a:spcAft>
                <a:defRPr/>
              </a:pPr>
              <a:t>40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65501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2962153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2962153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2012987"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An animation of </a:t>
            </a:r>
            <a:br>
              <a:rPr lang="en-US" dirty="0"/>
            </a:br>
            <a:r>
              <a:rPr lang="en-US" dirty="0"/>
              <a:t>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5112473"/>
            <a:ext cx="990600" cy="523220"/>
          </a:xfrm>
          <a:prstGeom prst="rect">
            <a:avLst/>
          </a:prstGeom>
          <a:noFill/>
        </p:spPr>
        <p:txBody>
          <a:bodyPr wrap="square" rtlCol="0">
            <a:spAutoFit/>
          </a:bodyPr>
          <a:lstStyle/>
          <a:p>
            <a:r>
              <a:rPr lang="en-US" sz="2800" dirty="0"/>
              <a:t>A*</a:t>
            </a:r>
          </a:p>
        </p:txBody>
      </p:sp>
      <p:sp>
        <p:nvSpPr>
          <p:cNvPr id="11" name="TextBox 10">
            <a:extLst>
              <a:ext uri="{FF2B5EF4-FFF2-40B4-BE49-F238E27FC236}">
                <a16:creationId xmlns:a16="http://schemas.microsoft.com/office/drawing/2014/main" id="{8B29C967-2A91-45E8-A62A-AAFD1F0204BD}"/>
              </a:ext>
            </a:extLst>
          </p:cNvPr>
          <p:cNvSpPr txBox="1"/>
          <p:nvPr/>
        </p:nvSpPr>
        <p:spPr>
          <a:xfrm>
            <a:off x="5210558" y="6096000"/>
            <a:ext cx="3339184" cy="369332"/>
          </a:xfrm>
          <a:prstGeom prst="rect">
            <a:avLst/>
          </a:prstGeom>
          <a:noFill/>
        </p:spPr>
        <p:txBody>
          <a:bodyPr wrap="none" rtlCol="0">
            <a:spAutoFit/>
          </a:bodyPr>
          <a:lstStyle/>
          <a:p>
            <a:r>
              <a:rPr lang="en-US" b="1" dirty="0"/>
              <a:t>Note</a:t>
            </a:r>
            <a:r>
              <a:rPr lang="en-US" dirty="0"/>
              <a:t>: The path cost is equivalent!</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9A008-7AFB-488C-9B9A-D0749557301F}"/>
              </a:ext>
            </a:extLst>
          </p:cNvPr>
          <p:cNvSpPr/>
          <p:nvPr/>
        </p:nvSpPr>
        <p:spPr>
          <a:xfrm>
            <a:off x="533400" y="4110037"/>
            <a:ext cx="7696200" cy="22907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575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a:p>
                <a:pPr marL="342900" lvl="1" indent="0" algn="ctr">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575175"/>
              </a:xfrm>
              <a:blipFill>
                <a:blip r:embed="rId3"/>
                <a:stretch>
                  <a:fillRect l="-696" t="-1731"/>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717358" y="5128736"/>
                <a:ext cx="3018519" cy="923330"/>
              </a:xfrm>
              <a:prstGeom prst="rect">
                <a:avLst/>
              </a:prstGeom>
              <a:noFill/>
            </p:spPr>
            <p:txBody>
              <a:bodyPr wrap="none" rtlCol="0">
                <a:spAutoFit/>
              </a:bodyPr>
              <a:lstStyle/>
              <a:p>
                <a:pPr algn="ctr"/>
                <a:r>
                  <a:rPr lang="en-US" b="0" dirty="0"/>
                  <a:t>Weighted A* Search</a:t>
                </a:r>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)+5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b="0" i="1" dirty="0" smtClean="0">
                              <a:latin typeface="Cambria Math" panose="02040503050406030204" pitchFamily="18" charset="0"/>
                            </a:rPr>
                            <m:t>𝐸𝑢𝑐𝑙</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m:oMathPara>
                </a14:m>
                <a:br>
                  <a:rPr lang="en-US" dirty="0"/>
                </a:br>
                <a:r>
                  <a:rPr lang="en-US" dirty="0"/>
                  <a:t>from goal</a:t>
                </a:r>
              </a:p>
            </p:txBody>
          </p:sp>
        </mc:Choice>
        <mc:Fallback xmlns="">
          <p:sp>
            <p:nvSpPr>
              <p:cNvPr id="5" name="TextBox 4"/>
              <p:cNvSpPr txBox="1">
                <a:spLocks noRot="1" noChangeAspect="1" noMove="1" noResize="1" noEditPoints="1" noAdjustHandles="1" noChangeArrowheads="1" noChangeShapeType="1" noTextEdit="1"/>
              </p:cNvSpPr>
              <p:nvPr/>
            </p:nvSpPr>
            <p:spPr>
              <a:xfrm>
                <a:off x="5717358" y="5128736"/>
                <a:ext cx="3018519" cy="923330"/>
              </a:xfrm>
              <a:prstGeom prst="rect">
                <a:avLst/>
              </a:prstGeom>
              <a:blipFill>
                <a:blip r:embed="rId3"/>
                <a:stretch>
                  <a:fillRect t="-3289" b="-9211"/>
                </a:stretch>
              </a:blipFill>
            </p:spPr>
            <p:txBody>
              <a:bodyPr/>
              <a:lstStyle/>
              <a:p>
                <a:r>
                  <a:rPr lang="en-US">
                    <a:noFill/>
                  </a:rPr>
                  <a:t> </a:t>
                </a:r>
              </a:p>
            </p:txBody>
          </p:sp>
        </mc:Fallback>
      </mc:AlternateContent>
      <p:pic>
        <p:nvPicPr>
          <p:cNvPr id="6" name="Content Placeholder 3" descr="Astar_progress_animation.gif"/>
          <p:cNvPicPr>
            <a:picLocks noChangeAspect="1"/>
          </p:cNvPicPr>
          <p:nvPr/>
        </p:nvPicPr>
        <p:blipFill>
          <a:blip r:embed="rId4" cstate="print"/>
          <a:stretch>
            <a:fillRect/>
          </a:stretch>
        </p:blipFill>
        <p:spPr>
          <a:xfrm>
            <a:off x="304800" y="2181727"/>
            <a:ext cx="2438400" cy="24384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927530" y="5146307"/>
                <a:ext cx="2635978" cy="646331"/>
              </a:xfrm>
              <a:prstGeom prst="rect">
                <a:avLst/>
              </a:prstGeom>
              <a:noFill/>
            </p:spPr>
            <p:txBody>
              <a:bodyPr wrap="none" rtlCol="0">
                <a:spAutoFit/>
              </a:bodyPr>
              <a:lstStyle/>
              <a:p>
                <a:pPr algn="ctr"/>
                <a:r>
                  <a:rPr lang="en-US" dirty="0"/>
                  <a:t>Exact A* Search</a:t>
                </a:r>
                <a:br>
                  <a:rPr lang="en-US" dirty="0"/>
                </a:b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𝑛</m:t>
                          </m:r>
                        </m:e>
                      </m:d>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𝑔</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𝐸𝑢𝑐𝑙</m:t>
                          </m:r>
                        </m:sub>
                      </m:sSub>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927530" y="5146307"/>
                <a:ext cx="2635978" cy="646331"/>
              </a:xfrm>
              <a:prstGeom prst="rect">
                <a:avLst/>
              </a:prstGeom>
              <a:blipFill>
                <a:blip r:embed="rId6"/>
                <a:stretch>
                  <a:fillRect l="-231" t="-4717" b="-754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7"/>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8"/>
          <a:srcRect l="41851" t="37215" r="41667" b="32421"/>
          <a:stretch/>
        </p:blipFill>
        <p:spPr>
          <a:xfrm>
            <a:off x="32766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9"/>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6286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524000" y="5304472"/>
            <a:ext cx="7162800" cy="1200329"/>
          </a:xfrm>
          <a:prstGeom prst="rect">
            <a:avLst/>
          </a:prstGeom>
        </p:spPr>
        <p:txBody>
          <a:bodyPr wrap="square">
            <a:spAutoFit/>
          </a:bodyPr>
          <a:lstStyle/>
          <a:p>
            <a:pPr lvl="1"/>
            <a:r>
              <a:rPr lang="en-US" dirty="0">
                <a:latin typeface="+mn-lt"/>
              </a:rPr>
              <a:t>b:    maximum branching factor of the search tree</a:t>
            </a:r>
          </a:p>
          <a:p>
            <a:pPr lvl="1"/>
            <a:r>
              <a:rPr lang="en-US" dirty="0">
                <a:latin typeface="+mn-lt"/>
              </a:rPr>
              <a:t>d:    depth of the optimal solution</a:t>
            </a:r>
          </a:p>
          <a:p>
            <a:pPr lvl="1"/>
            <a:r>
              <a:rPr lang="en-US" dirty="0">
                <a:latin typeface="+mn-lt"/>
              </a:rPr>
              <a:t>m:   maximum length of any path in the state space</a:t>
            </a:r>
          </a:p>
          <a:p>
            <a:pPr lvl="1"/>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8" name="Rectangle 17"/>
          <p:cNvSpPr/>
          <p:nvPr/>
        </p:nvSpPr>
        <p:spPr>
          <a:xfrm>
            <a:off x="5952669"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5972453"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p>
          <a:p>
            <a:pPr algn="ctr" eaLnBrk="1" fontAlgn="auto" hangingPunct="1">
              <a:spcBef>
                <a:spcPts val="0"/>
              </a:spcBef>
              <a:spcAft>
                <a:spcPts val="0"/>
              </a:spcAft>
              <a:defRPr/>
            </a:pPr>
            <a:r>
              <a:rPr lang="en-US" dirty="0"/>
              <a:t>More with cycles</a:t>
            </a:r>
            <a:endParaRPr lang="en-US" dirty="0">
              <a:latin typeface="+mn-lt"/>
            </a:endParaRPr>
          </a:p>
        </p:txBody>
      </p:sp>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5" name="Rectangle 24"/>
          <p:cNvSpPr/>
          <p:nvPr/>
        </p:nvSpPr>
        <p:spPr>
          <a:xfrm>
            <a:off x="5562600" y="28194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60362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7" name="Rectangle 16"/>
          <p:cNvSpPr/>
          <p:nvPr/>
        </p:nvSpPr>
        <p:spPr>
          <a:xfrm>
            <a:off x="5690218" y="28956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
        <p:nvSpPr>
          <p:cNvPr id="18" name="Rectangle 17"/>
          <p:cNvSpPr/>
          <p:nvPr/>
        </p:nvSpPr>
        <p:spPr>
          <a:xfrm>
            <a:off x="6016478"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6036262"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888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p:sp>
        <p:nvSpPr>
          <p:cNvPr id="27" name="Rectangle 26"/>
          <p:cNvSpPr/>
          <p:nvPr/>
        </p:nvSpPr>
        <p:spPr>
          <a:xfrm>
            <a:off x="6825905" y="5181600"/>
            <a:ext cx="186089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O(</a:t>
            </a:r>
            <a:r>
              <a:rPr lang="en-US" dirty="0" err="1">
                <a:latin typeface="+mn-lt"/>
              </a:rPr>
              <a:t>b</a:t>
            </a:r>
            <a:r>
              <a:rPr lang="en-US" baseline="30000" dirty="0" err="1">
                <a:latin typeface="+mn-lt"/>
              </a:rPr>
              <a:t>m</a:t>
            </a:r>
            <a:r>
              <a:rPr lang="en-US" dirty="0">
                <a:latin typeface="+mn-lt"/>
              </a:rPr>
              <a:t>)</a:t>
            </a:r>
          </a:p>
        </p:txBody>
      </p:sp>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p:sp>
        <p:nvSpPr>
          <p:cNvPr id="30" name="Rectangle 29"/>
          <p:cNvSpPr/>
          <p:nvPr/>
        </p:nvSpPr>
        <p:spPr>
          <a:xfrm>
            <a:off x="6907675" y="5498068"/>
            <a:ext cx="1706236"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O(</a:t>
            </a:r>
            <a:r>
              <a:rPr lang="en-US" dirty="0" err="1">
                <a:latin typeface="+mn-lt"/>
              </a:rPr>
              <a:t>bd</a:t>
            </a:r>
            <a:r>
              <a:rPr lang="en-US" dirty="0">
                <a:latin typeface="+mn-lt"/>
              </a:rPr>
              <a:t>)</a:t>
            </a:r>
          </a:p>
        </p:txBody>
      </p:sp>
      <p:sp>
        <p:nvSpPr>
          <p:cNvPr id="35" name="Rectangle 34"/>
          <p:cNvSpPr/>
          <p:nvPr/>
        </p:nvSpPr>
        <p:spPr>
          <a:xfrm>
            <a:off x="5474009" y="6183868"/>
            <a:ext cx="37461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g(n)+h(n) </a:t>
            </a:r>
            <a:r>
              <a:rPr lang="en-US" dirty="0">
                <a:cs typeface="Arial" pitchFamily="34" charset="0"/>
              </a:rPr>
              <a:t>≤</a:t>
            </a:r>
            <a:r>
              <a:rPr lang="en-US" dirty="0">
                <a:latin typeface="+mn-lt"/>
              </a:rPr>
              <a:t> C*</a:t>
            </a:r>
          </a:p>
        </p:txBody>
      </p:sp>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Only DFS is typically implemented differently to save memory.</a:t>
            </a:r>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681982709"/>
                  </p:ext>
                </p:extLst>
              </p:nvPr>
            </p:nvGraphicFramePr>
            <p:xfrm>
              <a:off x="1295400" y="295656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t>Path cost </a:t>
                          </a: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724469291"/>
                      </a:ext>
                    </a:extLst>
                  </a:tr>
                  <a:tr h="370840">
                    <a:tc>
                      <a:txBody>
                        <a:bodyPr/>
                        <a:lstStyle/>
                        <a:p>
                          <a:r>
                            <a:rPr lang="en-US" sz="2000" b="1" dirty="0"/>
                            <a:t>DFS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r>
                            <a:rPr lang="en-US" sz="2000" dirty="0"/>
                            <a:t>Heuristic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681982709"/>
                  </p:ext>
                </p:extLst>
              </p:nvPr>
            </p:nvGraphicFramePr>
            <p:xfrm>
              <a:off x="1295400" y="295656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7692" r="-820" b="-327692"/>
                          </a:stretch>
                        </a:blipFill>
                      </a:tcPr>
                    </a:tc>
                    <a:extLst>
                      <a:ext uri="{0D108BD9-81ED-4DB2-BD59-A6C34878D82A}">
                        <a16:rowId xmlns:a16="http://schemas.microsoft.com/office/drawing/2014/main" val="3724469291"/>
                      </a:ext>
                    </a:extLst>
                  </a:tr>
                  <a:tr h="396240">
                    <a:tc>
                      <a:txBody>
                        <a:bodyPr/>
                        <a:lstStyle/>
                        <a:p>
                          <a:r>
                            <a:rPr lang="en-US" sz="2000" b="1" dirty="0"/>
                            <a:t>DFS (see below)</a:t>
                          </a:r>
                        </a:p>
                      </a:txBody>
                      <a:tcPr/>
                    </a:tc>
                    <a:tc>
                      <a:txBody>
                        <a:bodyPr/>
                        <a:lstStyle/>
                        <a:p>
                          <a:endParaRPr lang="en-US"/>
                        </a:p>
                      </a:txBody>
                      <a:tcPr>
                        <a:blipFill>
                          <a:blip r:embed="rId3"/>
                          <a:stretch>
                            <a:fillRect l="-120697" t="-307692" r="-820" b="-227692"/>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7692" r="-820" b="-127692"/>
                          </a:stretch>
                        </a:blipFill>
                      </a:tcPr>
                    </a:tc>
                    <a:extLst>
                      <a:ext uri="{0D108BD9-81ED-4DB2-BD59-A6C34878D82A}">
                        <a16:rowId xmlns:a16="http://schemas.microsoft.com/office/drawing/2014/main" val="3556244319"/>
                      </a:ext>
                    </a:extLst>
                  </a:tr>
                  <a:tr h="396240">
                    <a:tc>
                      <a:txBody>
                        <a:bodyPr/>
                        <a:lstStyle/>
                        <a:p>
                          <a:r>
                            <a:rPr lang="en-US" sz="2000" b="1" dirty="0"/>
                            <a:t>A* Search</a:t>
                          </a:r>
                        </a:p>
                      </a:txBody>
                      <a:tcPr/>
                    </a:tc>
                    <a:tc>
                      <a:txBody>
                        <a:bodyPr/>
                        <a:lstStyle/>
                        <a:p>
                          <a:endParaRPr lang="en-US"/>
                        </a:p>
                      </a:txBody>
                      <a:tcPr>
                        <a:blipFill>
                          <a:blip r:embed="rId3"/>
                          <a:stretch>
                            <a:fillRect l="-120697" t="-507692" r="-820" b="-27692"/>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9897</TotalTime>
  <Words>4936</Words>
  <Application>Microsoft Office PowerPoint</Application>
  <PresentationFormat>On-screen Show (4:3)</PresentationFormat>
  <Paragraphs>748</Paragraphs>
  <Slides>77</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Properties of breadth-first search</vt:lpstr>
      <vt:lpstr>Breadth-first search</vt:lpstr>
      <vt:lpstr>Uniform-cost search  (= Dijkstra’s shortest path algorithm)</vt:lpstr>
      <vt:lpstr>Implementation: Best-First-Search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An animation of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Uninformed search strategies</vt:lpstr>
      <vt:lpstr>All search strategies</vt:lpstr>
      <vt:lpstr>Implementation as Best-first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89</cp:revision>
  <dcterms:created xsi:type="dcterms:W3CDTF">2020-09-15T14:04:03Z</dcterms:created>
  <dcterms:modified xsi:type="dcterms:W3CDTF">2021-09-13T18:41:02Z</dcterms:modified>
</cp:coreProperties>
</file>